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1" r:id="rId1"/>
    <p:sldMasterId id="2147483672" r:id="rId2"/>
    <p:sldMasterId id="2147483673" r:id="rId3"/>
  </p:sldMasterIdLst>
  <p:notesMasterIdLst>
    <p:notesMasterId r:id="rId19"/>
  </p:notesMasterIdLst>
  <p:sldIdLst>
    <p:sldId id="346" r:id="rId4"/>
    <p:sldId id="362" r:id="rId5"/>
    <p:sldId id="367" r:id="rId6"/>
    <p:sldId id="368" r:id="rId7"/>
    <p:sldId id="369" r:id="rId8"/>
    <p:sldId id="370" r:id="rId9"/>
    <p:sldId id="371" r:id="rId10"/>
    <p:sldId id="373" r:id="rId11"/>
    <p:sldId id="372" r:id="rId12"/>
    <p:sldId id="374" r:id="rId13"/>
    <p:sldId id="375" r:id="rId14"/>
    <p:sldId id="376" r:id="rId15"/>
    <p:sldId id="377" r:id="rId16"/>
    <p:sldId id="380" r:id="rId17"/>
    <p:sldId id="36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3"/>
    <a:srgbClr val="ECECEC"/>
    <a:srgbClr val="EF4652"/>
    <a:srgbClr val="EBB482"/>
    <a:srgbClr val="444C5D"/>
    <a:srgbClr val="9A9768"/>
    <a:srgbClr val="E74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7"/>
    <p:restoredTop sz="95360"/>
  </p:normalViewPr>
  <p:slideViewPr>
    <p:cSldViewPr snapToGrid="0">
      <p:cViewPr varScale="1">
        <p:scale>
          <a:sx n="65" d="100"/>
          <a:sy n="65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HU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HU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HU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hu-HU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hu-HU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hu-HU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1</a:t>
            </a:fld>
            <a:endParaRPr lang="hu-HU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0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preserve="1" userDrawn="1">
  <p:cSld name="1_Cím és tartalom">
    <p:bg>
      <p:bgPr>
        <a:solidFill>
          <a:srgbClr val="0046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;p3">
            <a:extLst>
              <a:ext uri="{FF2B5EF4-FFF2-40B4-BE49-F238E27FC236}">
                <a16:creationId xmlns:a16="http://schemas.microsoft.com/office/drawing/2014/main" id="{5221B804-8CB4-2AD4-BC9F-84E3995EF8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81781" y="3572397"/>
            <a:ext cx="5467965" cy="20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u-HU" dirty="0"/>
              <a:t>Cím beírásához </a:t>
            </a:r>
            <a:br>
              <a:rPr lang="hu-HU" dirty="0"/>
            </a:br>
            <a:r>
              <a:rPr lang="hu-HU" dirty="0"/>
              <a:t>kattintson ide </a:t>
            </a:r>
            <a:endParaRPr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4A4F0C-020A-B235-1F5C-031CE976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1782" y="5812697"/>
            <a:ext cx="5467964" cy="74844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solidFill>
                  <a:srgbClr val="ECECEC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ECECEC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Kép helye 3">
            <a:extLst>
              <a:ext uri="{FF2B5EF4-FFF2-40B4-BE49-F238E27FC236}">
                <a16:creationId xmlns:a16="http://schemas.microsoft.com/office/drawing/2014/main" id="{6EAC600C-79B0-3261-751D-F0918BC6CB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1900" y="260351"/>
            <a:ext cx="5580063" cy="6300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</p:spTree>
    <p:extLst>
      <p:ext uri="{BB962C8B-B14F-4D97-AF65-F5344CB8AC3E}">
        <p14:creationId xmlns:p14="http://schemas.microsoft.com/office/powerpoint/2010/main" val="109156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491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  <p15:guide id="5" pos="3749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Címdia">
    <p:bg>
      <p:bgPr>
        <a:solidFill>
          <a:srgbClr val="00466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">
            <a:extLst>
              <a:ext uri="{FF2B5EF4-FFF2-40B4-BE49-F238E27FC236}">
                <a16:creationId xmlns:a16="http://schemas.microsoft.com/office/drawing/2014/main" id="{719B8AC6-EB7D-71C7-E0F3-47B27E1E24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1900" y="299803"/>
            <a:ext cx="5590290" cy="628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  <p:pic>
        <p:nvPicPr>
          <p:cNvPr id="3" name="Kép 10">
            <a:extLst>
              <a:ext uri="{FF2B5EF4-FFF2-40B4-BE49-F238E27FC236}">
                <a16:creationId xmlns:a16="http://schemas.microsoft.com/office/drawing/2014/main" id="{318FD4E5-4EB3-D797-2B91-FC03F7C68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781" y="4193229"/>
            <a:ext cx="5832475" cy="2399647"/>
          </a:xfrm>
          <a:prstGeom prst="rect">
            <a:avLst/>
          </a:prstGeom>
        </p:spPr>
      </p:pic>
      <p:pic>
        <p:nvPicPr>
          <p:cNvPr id="4" name="Kép 5">
            <a:extLst>
              <a:ext uri="{FF2B5EF4-FFF2-40B4-BE49-F238E27FC236}">
                <a16:creationId xmlns:a16="http://schemas.microsoft.com/office/drawing/2014/main" id="{B3085B4E-A122-5B02-ECFB-A41FF66E0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48115" b="-3859"/>
          <a:stretch/>
        </p:blipFill>
        <p:spPr>
          <a:xfrm>
            <a:off x="2493286" y="265123"/>
            <a:ext cx="1009415" cy="4094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350C198-83A9-CEA8-853B-E9E3A9BBFB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576" y="119921"/>
            <a:ext cx="1873039" cy="6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">
            <a:extLst>
              <a:ext uri="{FF2B5EF4-FFF2-40B4-BE49-F238E27FC236}">
                <a16:creationId xmlns:a16="http://schemas.microsoft.com/office/drawing/2014/main" id="{719B8AC6-EB7D-71C7-E0F3-47B27E1E24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1900" y="299803"/>
            <a:ext cx="5590290" cy="628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0237DC-E80F-0559-6F7E-F03823B15596}"/>
              </a:ext>
            </a:extLst>
          </p:cNvPr>
          <p:cNvGrpSpPr/>
          <p:nvPr userDrawn="1"/>
        </p:nvGrpSpPr>
        <p:grpSpPr>
          <a:xfrm>
            <a:off x="186289" y="4213555"/>
            <a:ext cx="5946467" cy="2367127"/>
            <a:chOff x="10004103" y="6313766"/>
            <a:chExt cx="972659" cy="38718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C0DCFE-A847-92B5-FADD-46DA811F9E13}"/>
                </a:ext>
              </a:extLst>
            </p:cNvPr>
            <p:cNvSpPr/>
            <p:nvPr/>
          </p:nvSpPr>
          <p:spPr>
            <a:xfrm>
              <a:off x="10004103" y="6319034"/>
              <a:ext cx="376612" cy="381921"/>
            </a:xfrm>
            <a:custGeom>
              <a:avLst/>
              <a:gdLst>
                <a:gd name="connsiteX0" fmla="*/ 198323 w 376612"/>
                <a:gd name="connsiteY0" fmla="*/ 252306 h 381921"/>
                <a:gd name="connsiteX1" fmla="*/ 127438 w 376612"/>
                <a:gd name="connsiteY1" fmla="*/ 0 h 381921"/>
                <a:gd name="connsiteX2" fmla="*/ 17413 w 376612"/>
                <a:gd name="connsiteY2" fmla="*/ 0 h 381921"/>
                <a:gd name="connsiteX3" fmla="*/ 17413 w 376612"/>
                <a:gd name="connsiteY3" fmla="*/ 10387 h 381921"/>
                <a:gd name="connsiteX4" fmla="*/ 51314 w 376612"/>
                <a:gd name="connsiteY4" fmla="*/ 12947 h 381921"/>
                <a:gd name="connsiteX5" fmla="*/ 51314 w 376612"/>
                <a:gd name="connsiteY5" fmla="*/ 301684 h 381921"/>
                <a:gd name="connsiteX6" fmla="*/ 0 w 376612"/>
                <a:gd name="connsiteY6" fmla="*/ 366266 h 381921"/>
                <a:gd name="connsiteX7" fmla="*/ 0 w 376612"/>
                <a:gd name="connsiteY7" fmla="*/ 376653 h 381921"/>
                <a:gd name="connsiteX8" fmla="*/ 113261 w 376612"/>
                <a:gd name="connsiteY8" fmla="*/ 376653 h 381921"/>
                <a:gd name="connsiteX9" fmla="*/ 113261 w 376612"/>
                <a:gd name="connsiteY9" fmla="*/ 366266 h 381921"/>
                <a:gd name="connsiteX10" fmla="*/ 61947 w 376612"/>
                <a:gd name="connsiteY10" fmla="*/ 301684 h 381921"/>
                <a:gd name="connsiteX11" fmla="*/ 61947 w 376612"/>
                <a:gd name="connsiteY11" fmla="*/ 24388 h 381921"/>
                <a:gd name="connsiteX12" fmla="*/ 68265 w 376612"/>
                <a:gd name="connsiteY12" fmla="*/ 44711 h 381921"/>
                <a:gd name="connsiteX13" fmla="*/ 163497 w 376612"/>
                <a:gd name="connsiteY13" fmla="*/ 381922 h 381921"/>
                <a:gd name="connsiteX14" fmla="*/ 173513 w 376612"/>
                <a:gd name="connsiteY14" fmla="*/ 381922 h 381921"/>
                <a:gd name="connsiteX15" fmla="*/ 270286 w 376612"/>
                <a:gd name="connsiteY15" fmla="*/ 26947 h 381921"/>
                <a:gd name="connsiteX16" fmla="*/ 270286 w 376612"/>
                <a:gd name="connsiteY16" fmla="*/ 331792 h 381921"/>
                <a:gd name="connsiteX17" fmla="*/ 224827 w 376612"/>
                <a:gd name="connsiteY17" fmla="*/ 366115 h 381921"/>
                <a:gd name="connsiteX18" fmla="*/ 224827 w 376612"/>
                <a:gd name="connsiteY18" fmla="*/ 376502 h 381921"/>
                <a:gd name="connsiteX19" fmla="*/ 376613 w 376612"/>
                <a:gd name="connsiteY19" fmla="*/ 376502 h 381921"/>
                <a:gd name="connsiteX20" fmla="*/ 376613 w 376612"/>
                <a:gd name="connsiteY20" fmla="*/ 366115 h 381921"/>
                <a:gd name="connsiteX21" fmla="*/ 335315 w 376612"/>
                <a:gd name="connsiteY21" fmla="*/ 331792 h 381921"/>
                <a:gd name="connsiteX22" fmla="*/ 335315 w 376612"/>
                <a:gd name="connsiteY22" fmla="*/ 44711 h 381921"/>
                <a:gd name="connsiteX23" fmla="*/ 376613 w 376612"/>
                <a:gd name="connsiteY23" fmla="*/ 10387 h 381921"/>
                <a:gd name="connsiteX24" fmla="*/ 376613 w 376612"/>
                <a:gd name="connsiteY24" fmla="*/ 0 h 381921"/>
                <a:gd name="connsiteX25" fmla="*/ 266588 w 376612"/>
                <a:gd name="connsiteY25" fmla="*/ 0 h 381921"/>
                <a:gd name="connsiteX26" fmla="*/ 198323 w 376612"/>
                <a:gd name="connsiteY26" fmla="*/ 252306 h 38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6612" h="381921">
                  <a:moveTo>
                    <a:pt x="198323" y="252306"/>
                  </a:moveTo>
                  <a:lnTo>
                    <a:pt x="127438" y="0"/>
                  </a:lnTo>
                  <a:lnTo>
                    <a:pt x="17413" y="0"/>
                  </a:lnTo>
                  <a:lnTo>
                    <a:pt x="17413" y="10387"/>
                  </a:lnTo>
                  <a:cubicBezTo>
                    <a:pt x="34826" y="10387"/>
                    <a:pt x="44996" y="10387"/>
                    <a:pt x="51314" y="12947"/>
                  </a:cubicBezTo>
                  <a:lnTo>
                    <a:pt x="51314" y="301684"/>
                  </a:lnTo>
                  <a:cubicBezTo>
                    <a:pt x="51314" y="352115"/>
                    <a:pt x="40219" y="366266"/>
                    <a:pt x="0" y="366266"/>
                  </a:cubicBezTo>
                  <a:lnTo>
                    <a:pt x="0" y="376653"/>
                  </a:lnTo>
                  <a:lnTo>
                    <a:pt x="113261" y="376653"/>
                  </a:lnTo>
                  <a:lnTo>
                    <a:pt x="113261" y="366266"/>
                  </a:lnTo>
                  <a:cubicBezTo>
                    <a:pt x="73042" y="366266"/>
                    <a:pt x="61947" y="352265"/>
                    <a:pt x="61947" y="301684"/>
                  </a:cubicBezTo>
                  <a:lnTo>
                    <a:pt x="61947" y="24388"/>
                  </a:lnTo>
                  <a:cubicBezTo>
                    <a:pt x="64104" y="29054"/>
                    <a:pt x="65645" y="35829"/>
                    <a:pt x="68265" y="44711"/>
                  </a:cubicBezTo>
                  <a:lnTo>
                    <a:pt x="163497" y="381922"/>
                  </a:lnTo>
                  <a:lnTo>
                    <a:pt x="173513" y="381922"/>
                  </a:lnTo>
                  <a:lnTo>
                    <a:pt x="270286" y="26947"/>
                  </a:lnTo>
                  <a:lnTo>
                    <a:pt x="270286" y="331792"/>
                  </a:lnTo>
                  <a:cubicBezTo>
                    <a:pt x="270286" y="354674"/>
                    <a:pt x="255133" y="366115"/>
                    <a:pt x="224827" y="366115"/>
                  </a:cubicBezTo>
                  <a:lnTo>
                    <a:pt x="224827" y="376502"/>
                  </a:lnTo>
                  <a:lnTo>
                    <a:pt x="376613" y="376502"/>
                  </a:lnTo>
                  <a:lnTo>
                    <a:pt x="376613" y="366115"/>
                  </a:lnTo>
                  <a:cubicBezTo>
                    <a:pt x="349081" y="366115"/>
                    <a:pt x="335315" y="354674"/>
                    <a:pt x="335315" y="331792"/>
                  </a:cubicBezTo>
                  <a:lnTo>
                    <a:pt x="335315" y="44711"/>
                  </a:lnTo>
                  <a:cubicBezTo>
                    <a:pt x="335315" y="21828"/>
                    <a:pt x="349081" y="10387"/>
                    <a:pt x="376613" y="10387"/>
                  </a:cubicBezTo>
                  <a:lnTo>
                    <a:pt x="376613" y="0"/>
                  </a:lnTo>
                  <a:lnTo>
                    <a:pt x="266588" y="0"/>
                  </a:lnTo>
                  <a:lnTo>
                    <a:pt x="198323" y="252306"/>
                  </a:lnTo>
                  <a:close/>
                </a:path>
              </a:pathLst>
            </a:custGeom>
            <a:solidFill>
              <a:srgbClr val="0046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EB3FA7-48A9-83D1-BC28-5BEB79E70DA7}"/>
                </a:ext>
              </a:extLst>
            </p:cNvPr>
            <p:cNvSpPr/>
            <p:nvPr/>
          </p:nvSpPr>
          <p:spPr>
            <a:xfrm>
              <a:off x="10400748" y="6313766"/>
              <a:ext cx="576014" cy="381921"/>
            </a:xfrm>
            <a:custGeom>
              <a:avLst/>
              <a:gdLst>
                <a:gd name="connsiteX0" fmla="*/ 321754 w 576014"/>
                <a:gd name="connsiteY0" fmla="*/ 270522 h 381921"/>
                <a:gd name="connsiteX1" fmla="*/ 376767 w 576014"/>
                <a:gd name="connsiteY1" fmla="*/ 101464 h 381921"/>
                <a:gd name="connsiteX2" fmla="*/ 431779 w 576014"/>
                <a:gd name="connsiteY2" fmla="*/ 270522 h 381921"/>
                <a:gd name="connsiteX3" fmla="*/ 321754 w 576014"/>
                <a:gd name="connsiteY3" fmla="*/ 270522 h 381921"/>
                <a:gd name="connsiteX4" fmla="*/ 523313 w 576014"/>
                <a:gd name="connsiteY4" fmla="*/ 336158 h 381921"/>
                <a:gd name="connsiteX5" fmla="*/ 410514 w 576014"/>
                <a:gd name="connsiteY5" fmla="*/ 0 h 381921"/>
                <a:gd name="connsiteX6" fmla="*/ 399881 w 576014"/>
                <a:gd name="connsiteY6" fmla="*/ 0 h 381921"/>
                <a:gd name="connsiteX7" fmla="*/ 290319 w 576014"/>
                <a:gd name="connsiteY7" fmla="*/ 331491 h 381921"/>
                <a:gd name="connsiteX8" fmla="*/ 239004 w 576014"/>
                <a:gd name="connsiteY8" fmla="*/ 371535 h 381921"/>
                <a:gd name="connsiteX9" fmla="*/ 177674 w 576014"/>
                <a:gd name="connsiteY9" fmla="*/ 337211 h 381921"/>
                <a:gd name="connsiteX10" fmla="*/ 177674 w 576014"/>
                <a:gd name="connsiteY10" fmla="*/ 49980 h 381921"/>
                <a:gd name="connsiteX11" fmla="*/ 203562 w 576014"/>
                <a:gd name="connsiteY11" fmla="*/ 15656 h 381921"/>
                <a:gd name="connsiteX12" fmla="*/ 280302 w 576014"/>
                <a:gd name="connsiteY12" fmla="*/ 171767 h 381921"/>
                <a:gd name="connsiteX13" fmla="*/ 289856 w 576014"/>
                <a:gd name="connsiteY13" fmla="*/ 171767 h 381921"/>
                <a:gd name="connsiteX14" fmla="*/ 289856 w 576014"/>
                <a:gd name="connsiteY14" fmla="*/ 5269 h 381921"/>
                <a:gd name="connsiteX15" fmla="*/ 0 w 576014"/>
                <a:gd name="connsiteY15" fmla="*/ 5269 h 381921"/>
                <a:gd name="connsiteX16" fmla="*/ 0 w 576014"/>
                <a:gd name="connsiteY16" fmla="*/ 171767 h 381921"/>
                <a:gd name="connsiteX17" fmla="*/ 10016 w 576014"/>
                <a:gd name="connsiteY17" fmla="*/ 171767 h 381921"/>
                <a:gd name="connsiteX18" fmla="*/ 86757 w 576014"/>
                <a:gd name="connsiteY18" fmla="*/ 15656 h 381921"/>
                <a:gd name="connsiteX19" fmla="*/ 112645 w 576014"/>
                <a:gd name="connsiteY19" fmla="*/ 49980 h 381921"/>
                <a:gd name="connsiteX20" fmla="*/ 112645 w 576014"/>
                <a:gd name="connsiteY20" fmla="*/ 337211 h 381921"/>
                <a:gd name="connsiteX21" fmla="*/ 38524 w 576014"/>
                <a:gd name="connsiteY21" fmla="*/ 371535 h 381921"/>
                <a:gd name="connsiteX22" fmla="*/ 38524 w 576014"/>
                <a:gd name="connsiteY22" fmla="*/ 381922 h 381921"/>
                <a:gd name="connsiteX23" fmla="*/ 346872 w 576014"/>
                <a:gd name="connsiteY23" fmla="*/ 381922 h 381921"/>
                <a:gd name="connsiteX24" fmla="*/ 346872 w 576014"/>
                <a:gd name="connsiteY24" fmla="*/ 371535 h 381921"/>
                <a:gd name="connsiteX25" fmla="*/ 300797 w 576014"/>
                <a:gd name="connsiteY25" fmla="*/ 333598 h 381921"/>
                <a:gd name="connsiteX26" fmla="*/ 317748 w 576014"/>
                <a:gd name="connsiteY26" fmla="*/ 281060 h 381921"/>
                <a:gd name="connsiteX27" fmla="*/ 434707 w 576014"/>
                <a:gd name="connsiteY27" fmla="*/ 281060 h 381921"/>
                <a:gd name="connsiteX28" fmla="*/ 449501 w 576014"/>
                <a:gd name="connsiteY28" fmla="*/ 326824 h 381921"/>
                <a:gd name="connsiteX29" fmla="*/ 410360 w 576014"/>
                <a:gd name="connsiteY29" fmla="*/ 371535 h 381921"/>
                <a:gd name="connsiteX30" fmla="*/ 410360 w 576014"/>
                <a:gd name="connsiteY30" fmla="*/ 381922 h 381921"/>
                <a:gd name="connsiteX31" fmla="*/ 576014 w 576014"/>
                <a:gd name="connsiteY31" fmla="*/ 381922 h 381921"/>
                <a:gd name="connsiteX32" fmla="*/ 576014 w 576014"/>
                <a:gd name="connsiteY32" fmla="*/ 371535 h 381921"/>
                <a:gd name="connsiteX33" fmla="*/ 523159 w 576014"/>
                <a:gd name="connsiteY33" fmla="*/ 336158 h 38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6014" h="381921">
                  <a:moveTo>
                    <a:pt x="321754" y="270522"/>
                  </a:moveTo>
                  <a:lnTo>
                    <a:pt x="376767" y="101464"/>
                  </a:lnTo>
                  <a:lnTo>
                    <a:pt x="431779" y="270522"/>
                  </a:lnTo>
                  <a:lnTo>
                    <a:pt x="321754" y="270522"/>
                  </a:lnTo>
                  <a:close/>
                  <a:moveTo>
                    <a:pt x="523313" y="336158"/>
                  </a:moveTo>
                  <a:lnTo>
                    <a:pt x="410514" y="0"/>
                  </a:lnTo>
                  <a:lnTo>
                    <a:pt x="399881" y="0"/>
                  </a:lnTo>
                  <a:lnTo>
                    <a:pt x="290319" y="331491"/>
                  </a:lnTo>
                  <a:cubicBezTo>
                    <a:pt x="281073" y="359642"/>
                    <a:pt x="265971" y="371535"/>
                    <a:pt x="239004" y="371535"/>
                  </a:cubicBezTo>
                  <a:cubicBezTo>
                    <a:pt x="198117" y="371535"/>
                    <a:pt x="177674" y="360094"/>
                    <a:pt x="177674" y="337211"/>
                  </a:cubicBezTo>
                  <a:lnTo>
                    <a:pt x="177674" y="49980"/>
                  </a:lnTo>
                  <a:cubicBezTo>
                    <a:pt x="177674" y="27097"/>
                    <a:pt x="186303" y="15656"/>
                    <a:pt x="203562" y="15656"/>
                  </a:cubicBezTo>
                  <a:cubicBezTo>
                    <a:pt x="243781" y="15656"/>
                    <a:pt x="280302" y="79184"/>
                    <a:pt x="280302" y="171767"/>
                  </a:cubicBezTo>
                  <a:lnTo>
                    <a:pt x="289856" y="171767"/>
                  </a:lnTo>
                  <a:lnTo>
                    <a:pt x="289856" y="5269"/>
                  </a:lnTo>
                  <a:lnTo>
                    <a:pt x="0" y="5269"/>
                  </a:lnTo>
                  <a:lnTo>
                    <a:pt x="0" y="171767"/>
                  </a:lnTo>
                  <a:lnTo>
                    <a:pt x="10016" y="171767"/>
                  </a:lnTo>
                  <a:cubicBezTo>
                    <a:pt x="10016" y="79184"/>
                    <a:pt x="46537" y="15656"/>
                    <a:pt x="86757" y="15656"/>
                  </a:cubicBezTo>
                  <a:cubicBezTo>
                    <a:pt x="104015" y="15656"/>
                    <a:pt x="112645" y="27097"/>
                    <a:pt x="112645" y="49980"/>
                  </a:cubicBezTo>
                  <a:lnTo>
                    <a:pt x="112645" y="337211"/>
                  </a:lnTo>
                  <a:cubicBezTo>
                    <a:pt x="112645" y="360094"/>
                    <a:pt x="87938" y="371535"/>
                    <a:pt x="38524" y="371535"/>
                  </a:cubicBezTo>
                  <a:lnTo>
                    <a:pt x="38524" y="381922"/>
                  </a:lnTo>
                  <a:lnTo>
                    <a:pt x="346872" y="381922"/>
                  </a:lnTo>
                  <a:lnTo>
                    <a:pt x="346872" y="371535"/>
                  </a:lnTo>
                  <a:cubicBezTo>
                    <a:pt x="305112" y="371535"/>
                    <a:pt x="291859" y="361147"/>
                    <a:pt x="300797" y="333598"/>
                  </a:cubicBezTo>
                  <a:lnTo>
                    <a:pt x="317748" y="281060"/>
                  </a:lnTo>
                  <a:lnTo>
                    <a:pt x="434707" y="281060"/>
                  </a:lnTo>
                  <a:lnTo>
                    <a:pt x="449501" y="326824"/>
                  </a:lnTo>
                  <a:cubicBezTo>
                    <a:pt x="461212" y="363255"/>
                    <a:pt x="453199" y="371535"/>
                    <a:pt x="410360" y="371535"/>
                  </a:cubicBezTo>
                  <a:lnTo>
                    <a:pt x="410360" y="381922"/>
                  </a:lnTo>
                  <a:lnTo>
                    <a:pt x="576014" y="381922"/>
                  </a:lnTo>
                  <a:lnTo>
                    <a:pt x="576014" y="371535"/>
                  </a:lnTo>
                  <a:cubicBezTo>
                    <a:pt x="548482" y="371234"/>
                    <a:pt x="530864" y="359441"/>
                    <a:pt x="523159" y="336158"/>
                  </a:cubicBezTo>
                </a:path>
              </a:pathLst>
            </a:custGeom>
            <a:solidFill>
              <a:srgbClr val="0046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U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7DAE585-B1ED-E5CB-0F0F-137169359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576" y="139018"/>
            <a:ext cx="3521530" cy="6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preserve="1" userDrawn="1">
  <p:cSld name="1_Cím és tartalom">
    <p:bg>
      <p:bgPr>
        <a:solidFill>
          <a:srgbClr val="0046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F993-4E9D-9F6B-2219-B000A7A98F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782" y="1362195"/>
            <a:ext cx="5467965" cy="130307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Google Shape;22;p3">
            <a:extLst>
              <a:ext uri="{FF2B5EF4-FFF2-40B4-BE49-F238E27FC236}">
                <a16:creationId xmlns:a16="http://schemas.microsoft.com/office/drawing/2014/main" id="{5221B804-8CB4-2AD4-BC9F-84E3995EF8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81781" y="3572397"/>
            <a:ext cx="11610182" cy="20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u-HU" dirty="0"/>
              <a:t>Cím beírásához </a:t>
            </a:r>
            <a:br>
              <a:rPr lang="hu-HU" dirty="0"/>
            </a:br>
            <a:r>
              <a:rPr lang="hu-HU" dirty="0"/>
              <a:t>kattintson ide </a:t>
            </a:r>
            <a:endParaRPr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4A4F0C-020A-B235-1F5C-031CE976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1782" y="5812697"/>
            <a:ext cx="5467964" cy="74844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791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166">
          <p15:clr>
            <a:srgbClr val="FBAE40"/>
          </p15:clr>
        </p15:guide>
        <p15:guide id="3" pos="7491">
          <p15:clr>
            <a:srgbClr val="FBAE40"/>
          </p15:clr>
        </p15:guide>
        <p15:guide id="4" orient="horz" pos="4133">
          <p15:clr>
            <a:srgbClr val="FBAE40"/>
          </p15:clr>
        </p15:guide>
        <p15:guide id="5" pos="3749">
          <p15:clr>
            <a:srgbClr val="FBAE40"/>
          </p15:clr>
        </p15:guide>
        <p15:guide id="6" orient="horz" pos="4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preserve="1" userDrawn="1">
  <p:cSld name="1_Cím és tartalom">
    <p:bg>
      <p:bgPr>
        <a:solidFill>
          <a:srgbClr val="0046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3">
            <a:extLst>
              <a:ext uri="{FF2B5EF4-FFF2-40B4-BE49-F238E27FC236}">
                <a16:creationId xmlns:a16="http://schemas.microsoft.com/office/drawing/2014/main" id="{83C4C746-2FFA-CA4F-109C-4EAF584776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81781" y="1362195"/>
            <a:ext cx="11628438" cy="20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u-HU" dirty="0"/>
              <a:t>Cím beírásához </a:t>
            </a:r>
            <a:br>
              <a:rPr lang="hu-HU" dirty="0"/>
            </a:br>
            <a:r>
              <a:rPr lang="hu-HU" dirty="0"/>
              <a:t>kattintson ide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228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491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  <p15:guide id="5" pos="3817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Dia_01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3B24565-7B68-03B3-D427-C7CC1418E3D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4269" y="716891"/>
            <a:ext cx="11397464" cy="1025412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004663"/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2392CE7-DCB5-6AF5-8E67-2B89DC3629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6" y="1940011"/>
            <a:ext cx="11090636" cy="402021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82441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Dia_02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A6030F-5A5E-0F93-810D-A45C8F65E3E1}"/>
              </a:ext>
            </a:extLst>
          </p:cNvPr>
          <p:cNvSpPr/>
          <p:nvPr userDrawn="1"/>
        </p:nvSpPr>
        <p:spPr>
          <a:xfrm>
            <a:off x="9479280" y="6048104"/>
            <a:ext cx="2712720" cy="80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6" name="Kép helye 3">
            <a:extLst>
              <a:ext uri="{FF2B5EF4-FFF2-40B4-BE49-F238E27FC236}">
                <a16:creationId xmlns:a16="http://schemas.microsoft.com/office/drawing/2014/main" id="{179ADEF4-0F84-9ACC-9FCB-12A02B1B30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1901" y="350520"/>
            <a:ext cx="5539550" cy="62179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9EA3B-2181-B0CB-3609-8768F071ABD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4268" y="3939589"/>
            <a:ext cx="6047633" cy="631825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4663"/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A06D05-A869-F559-B5A3-679CBBA3DB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525" y="4736514"/>
            <a:ext cx="6048376" cy="16043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08904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BE959-F106-5BEF-12A5-BD9B3237CC78}"/>
              </a:ext>
            </a:extLst>
          </p:cNvPr>
          <p:cNvSpPr/>
          <p:nvPr userDrawn="1"/>
        </p:nvSpPr>
        <p:spPr>
          <a:xfrm>
            <a:off x="9479280" y="6048104"/>
            <a:ext cx="2712720" cy="80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9EA3B-2181-B0CB-3609-8768F071ABD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4269" y="299803"/>
            <a:ext cx="5396756" cy="18705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4663"/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A06D05-A869-F559-B5A3-679CBBA3DB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525" y="2335471"/>
            <a:ext cx="5397500" cy="3599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A334D-98D4-37A2-FBEB-1AAAD8EF819F}"/>
              </a:ext>
            </a:extLst>
          </p:cNvPr>
          <p:cNvSpPr/>
          <p:nvPr userDrawn="1"/>
        </p:nvSpPr>
        <p:spPr>
          <a:xfrm>
            <a:off x="10590796" y="6048104"/>
            <a:ext cx="1601203" cy="80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6" name="Kép helye 3">
            <a:extLst>
              <a:ext uri="{FF2B5EF4-FFF2-40B4-BE49-F238E27FC236}">
                <a16:creationId xmlns:a16="http://schemas.microsoft.com/office/drawing/2014/main" id="{179ADEF4-0F84-9ACC-9FCB-12A02B1B30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1900" y="299803"/>
            <a:ext cx="5590290" cy="628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</p:spTree>
    <p:extLst>
      <p:ext uri="{BB962C8B-B14F-4D97-AF65-F5344CB8AC3E}">
        <p14:creationId xmlns:p14="http://schemas.microsoft.com/office/powerpoint/2010/main" val="279656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Dia_03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3B24565-7B68-03B3-D427-C7CC1418E3D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4269" y="1538547"/>
            <a:ext cx="5396756" cy="63182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2392CE7-DCB5-6AF5-8E67-2B89DC3629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6" y="2335471"/>
            <a:ext cx="5397500" cy="3624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97BA9E4-8689-3688-1BB5-309A4CD21DA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49680" y="1538547"/>
            <a:ext cx="5396756" cy="63182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D5DCF55-1E77-AE69-E562-76B0B6E2D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6507" y="2335471"/>
            <a:ext cx="5397500" cy="3624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08174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preserve="1" userDrawn="1">
  <p:cSld name="Cím és tartalom">
    <p:bg>
      <p:bgPr>
        <a:solidFill>
          <a:srgbClr val="0046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7EE261-37F7-551A-D688-E4BCB6FFCF8A}"/>
              </a:ext>
            </a:extLst>
          </p:cNvPr>
          <p:cNvSpPr/>
          <p:nvPr userDrawn="1"/>
        </p:nvSpPr>
        <p:spPr>
          <a:xfrm>
            <a:off x="9758598" y="6115986"/>
            <a:ext cx="2433402" cy="738637"/>
          </a:xfrm>
          <a:prstGeom prst="rect">
            <a:avLst/>
          </a:prstGeom>
          <a:solidFill>
            <a:srgbClr val="0046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10700B9-B1EE-3525-4C22-014F58F150D7}"/>
              </a:ext>
            </a:extLst>
          </p:cNvPr>
          <p:cNvSpPr txBox="1"/>
          <p:nvPr userDrawn="1"/>
        </p:nvSpPr>
        <p:spPr>
          <a:xfrm>
            <a:off x="4877564" y="6303837"/>
            <a:ext cx="1157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MTA.HU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hasCustomPrompt="1"/>
          </p:nvPr>
        </p:nvSpPr>
        <p:spPr>
          <a:xfrm>
            <a:off x="281782" y="1401951"/>
            <a:ext cx="5753516" cy="320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u-HU" dirty="0"/>
              <a:t>Cím </a:t>
            </a:r>
            <a:br>
              <a:rPr lang="hu-HU" dirty="0"/>
            </a:br>
            <a:r>
              <a:rPr lang="hu-HU" dirty="0"/>
              <a:t>beírásához </a:t>
            </a:r>
            <a:br>
              <a:rPr lang="hu-HU" dirty="0"/>
            </a:br>
            <a:r>
              <a:rPr lang="hu-HU" dirty="0"/>
              <a:t>kattintson ide </a:t>
            </a:r>
            <a:endParaRPr dirty="0"/>
          </a:p>
        </p:txBody>
      </p:sp>
      <p:sp>
        <p:nvSpPr>
          <p:cNvPr id="9" name="Kép helye 3">
            <a:extLst>
              <a:ext uri="{FF2B5EF4-FFF2-40B4-BE49-F238E27FC236}">
                <a16:creationId xmlns:a16="http://schemas.microsoft.com/office/drawing/2014/main" id="{16D88DD7-AEBC-9DC1-C588-ADC95C4CAE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1900" y="260350"/>
            <a:ext cx="5580063" cy="63007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</p:spTree>
    <p:extLst>
      <p:ext uri="{BB962C8B-B14F-4D97-AF65-F5344CB8AC3E}">
        <p14:creationId xmlns:p14="http://schemas.microsoft.com/office/powerpoint/2010/main" val="3247885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491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userDrawn="1">
  <p:cSld name="1_Cím és tartalom">
    <p:bg>
      <p:bgPr>
        <a:solidFill>
          <a:srgbClr val="0046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;p3">
            <a:extLst>
              <a:ext uri="{FF2B5EF4-FFF2-40B4-BE49-F238E27FC236}">
                <a16:creationId xmlns:a16="http://schemas.microsoft.com/office/drawing/2014/main" id="{5221B804-8CB4-2AD4-BC9F-84E3995EF8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81781" y="3572397"/>
            <a:ext cx="5467965" cy="20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u-HU" dirty="0"/>
              <a:t>Cím beírásához </a:t>
            </a:r>
            <a:br>
              <a:rPr lang="hu-HU" dirty="0"/>
            </a:br>
            <a:r>
              <a:rPr lang="hu-HU" dirty="0"/>
              <a:t>kattintson ide </a:t>
            </a:r>
            <a:endParaRPr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4A4F0C-020A-B235-1F5C-031CE976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1782" y="5812697"/>
            <a:ext cx="5467964" cy="74844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Kép helye 3">
            <a:extLst>
              <a:ext uri="{FF2B5EF4-FFF2-40B4-BE49-F238E27FC236}">
                <a16:creationId xmlns:a16="http://schemas.microsoft.com/office/drawing/2014/main" id="{6EAC600C-79B0-3261-751D-F0918BC6CB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1900" y="260351"/>
            <a:ext cx="5580063" cy="6300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8A00DA-4419-0E81-9247-8666B125F18B}"/>
              </a:ext>
            </a:extLst>
          </p:cNvPr>
          <p:cNvSpPr/>
          <p:nvPr userDrawn="1"/>
        </p:nvSpPr>
        <p:spPr>
          <a:xfrm>
            <a:off x="9758598" y="6115986"/>
            <a:ext cx="2433402" cy="738637"/>
          </a:xfrm>
          <a:prstGeom prst="rect">
            <a:avLst/>
          </a:prstGeom>
          <a:solidFill>
            <a:srgbClr val="0046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62820CF-A7C8-1386-AAE9-B9171A9A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5576" y="185530"/>
            <a:ext cx="3521530" cy="5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84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166">
          <p15:clr>
            <a:srgbClr val="FBAE40"/>
          </p15:clr>
        </p15:guide>
        <p15:guide id="3" pos="7491">
          <p15:clr>
            <a:srgbClr val="FBAE40"/>
          </p15:clr>
        </p15:guide>
        <p15:guide id="4" orient="horz" pos="4133">
          <p15:clr>
            <a:srgbClr val="FBAE40"/>
          </p15:clr>
        </p15:guide>
        <p15:guide id="5" pos="3749">
          <p15:clr>
            <a:srgbClr val="FBAE40"/>
          </p15:clr>
        </p15:guide>
        <p15:guide id="6" orient="horz" pos="4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18B2075-1E84-0585-B01C-BE795A70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" r="48115" b="-3859"/>
          <a:stretch/>
        </p:blipFill>
        <p:spPr>
          <a:xfrm>
            <a:off x="2493286" y="265123"/>
            <a:ext cx="1009415" cy="4094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6973E6D-3542-6636-9B88-A79B04D1DC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576" y="119921"/>
            <a:ext cx="1873039" cy="66298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78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39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7">
            <a:extLst>
              <a:ext uri="{FF2B5EF4-FFF2-40B4-BE49-F238E27FC236}">
                <a16:creationId xmlns:a16="http://schemas.microsoft.com/office/drawing/2014/main" id="{51BD8985-5B13-F42A-B217-DAE83F86A351}"/>
              </a:ext>
            </a:extLst>
          </p:cNvPr>
          <p:cNvSpPr txBox="1"/>
          <p:nvPr userDrawn="1"/>
        </p:nvSpPr>
        <p:spPr>
          <a:xfrm>
            <a:off x="304624" y="6455229"/>
            <a:ext cx="93183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1000" b="0" i="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MTA.HU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E44607F-BF61-6391-0B47-488D91051CC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807" b="807"/>
          <a:stretch/>
        </p:blipFill>
        <p:spPr>
          <a:xfrm>
            <a:off x="9895359" y="6339636"/>
            <a:ext cx="2166011" cy="3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7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9" r:id="rId3"/>
    <p:sldLayoutId id="2147483665" r:id="rId4"/>
    <p:sldLayoutId id="2147483668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39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6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85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1B5BD-642B-15A3-62C3-38A9DBC2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1" y="3572397"/>
            <a:ext cx="6030119" cy="2062826"/>
          </a:xfrm>
        </p:spPr>
        <p:txBody>
          <a:bodyPr/>
          <a:lstStyle/>
          <a:p>
            <a:pPr>
              <a:spcBef>
                <a:spcPts val="3400"/>
              </a:spcBef>
              <a:spcAft>
                <a:spcPts val="2100"/>
              </a:spcAft>
            </a:pPr>
            <a:r>
              <a:rPr lang="hu-HU" sz="4800">
                <a:effectLst/>
                <a:latin typeface="+mj-lt"/>
                <a:ea typeface="Calibri" panose="020F0502020204030204" pitchFamily="34" charset="0"/>
              </a:rPr>
              <a:t>Nyelvjárási sajátosságok </a:t>
            </a:r>
            <a:br>
              <a:rPr lang="hu-HU" sz="4800">
                <a:effectLst/>
                <a:latin typeface="+mj-lt"/>
                <a:ea typeface="Calibri" panose="020F0502020204030204" pitchFamily="34" charset="0"/>
              </a:rPr>
            </a:br>
            <a:r>
              <a:rPr lang="hu-HU" sz="4800">
                <a:effectLst/>
                <a:latin typeface="+mj-lt"/>
                <a:ea typeface="Calibri" panose="020F0502020204030204" pitchFamily="34" charset="0"/>
              </a:rPr>
              <a:t>Polgár és környéke helynévanyagában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26A29-11FB-BEE5-1BC6-72550AD698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Bába Barbara</a:t>
            </a:r>
            <a:endParaRPr lang="en-HU"/>
          </a:p>
          <a:p>
            <a:r>
              <a:rPr lang="hu-HU"/>
              <a:t>egyetemi adjunktus, Debreceni Egyetem</a:t>
            </a:r>
            <a:endParaRPr lang="en-HU" dirty="0"/>
          </a:p>
        </p:txBody>
      </p:sp>
      <p:pic>
        <p:nvPicPr>
          <p:cNvPr id="14" name="Kép helye 13" descr="A képen térkép, atlasz, szöveg látható&#10;&#10;Automatikusan generált leírás">
            <a:extLst>
              <a:ext uri="{FF2B5EF4-FFF2-40B4-BE49-F238E27FC236}">
                <a16:creationId xmlns:a16="http://schemas.microsoft.com/office/drawing/2014/main" id="{252F1482-7CA3-AF33-85E7-292FC421C4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9904" r="29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079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Palóc nyelvjárási régióra jellemző sajátosságok</a:t>
            </a:r>
            <a:endParaRPr lang="en-HU" dirty="0"/>
          </a:p>
        </p:txBody>
      </p:sp>
      <p:pic>
        <p:nvPicPr>
          <p:cNvPr id="4" name="Kép 3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F65D9589-99B5-2593-9367-0EFBB886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15" y="1515924"/>
            <a:ext cx="9047371" cy="4754886"/>
          </a:xfrm>
          <a:prstGeom prst="rect">
            <a:avLst/>
          </a:prstGeom>
        </p:spPr>
      </p:pic>
      <p:sp>
        <p:nvSpPr>
          <p:cNvPr id="6" name="Nyíl: balra mutató 5">
            <a:extLst>
              <a:ext uri="{FF2B5EF4-FFF2-40B4-BE49-F238E27FC236}">
                <a16:creationId xmlns:a16="http://schemas.microsoft.com/office/drawing/2014/main" id="{F64D5283-2EF6-5AC7-44EE-59EB37B2C1D2}"/>
              </a:ext>
            </a:extLst>
          </p:cNvPr>
          <p:cNvSpPr/>
          <p:nvPr/>
        </p:nvSpPr>
        <p:spPr>
          <a:xfrm>
            <a:off x="6184590" y="2787449"/>
            <a:ext cx="442457" cy="21916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73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Palóc nyelvjárási régióra jellemző sajátosságok</a:t>
            </a:r>
            <a:endParaRPr lang="en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A84D5D8-ECC1-26C3-9F06-BFC655E5A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" t="45160" r="2016" b="13529"/>
          <a:stretch/>
        </p:blipFill>
        <p:spPr>
          <a:xfrm>
            <a:off x="146282" y="1578077"/>
            <a:ext cx="11681926" cy="28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Palóc nyelvjárási régióra jellemző sajátosságok</a:t>
            </a:r>
            <a:endParaRPr lang="en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2CFA77A-C7DB-8488-BB93-ADBB433AA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" t="20200" r="10484" b="10434"/>
          <a:stretch/>
        </p:blipFill>
        <p:spPr>
          <a:xfrm>
            <a:off x="904230" y="1653815"/>
            <a:ext cx="10383540" cy="4754761"/>
          </a:xfrm>
          <a:prstGeom prst="rect">
            <a:avLst/>
          </a:prstGeom>
        </p:spPr>
      </p:pic>
      <p:sp>
        <p:nvSpPr>
          <p:cNvPr id="7" name="Nyíl: balra mutató 6">
            <a:extLst>
              <a:ext uri="{FF2B5EF4-FFF2-40B4-BE49-F238E27FC236}">
                <a16:creationId xmlns:a16="http://schemas.microsoft.com/office/drawing/2014/main" id="{2619521A-D83A-FAAD-1459-14F94E1CB80A}"/>
              </a:ext>
            </a:extLst>
          </p:cNvPr>
          <p:cNvSpPr/>
          <p:nvPr/>
        </p:nvSpPr>
        <p:spPr>
          <a:xfrm>
            <a:off x="7772403" y="2816950"/>
            <a:ext cx="368707" cy="1769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73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Palóc nyelvjárási régióra jellemző sajátosságok</a:t>
            </a:r>
            <a:endParaRPr lang="en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E523576-0016-77B0-870D-73BF1AD9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5" t="27946" r="6854" b="44759"/>
          <a:stretch/>
        </p:blipFill>
        <p:spPr>
          <a:xfrm>
            <a:off x="264269" y="1629739"/>
            <a:ext cx="10412362" cy="199836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E523576-0016-77B0-870D-73BF1AD9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5" t="54839" r="6854" b="26427"/>
          <a:stretch/>
        </p:blipFill>
        <p:spPr>
          <a:xfrm>
            <a:off x="264269" y="3598607"/>
            <a:ext cx="10412362" cy="13716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B47070-590E-2D40-B4EB-430A7B43E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3" t="42905" r="4350" b="39583"/>
          <a:stretch/>
        </p:blipFill>
        <p:spPr>
          <a:xfrm>
            <a:off x="457199" y="5028005"/>
            <a:ext cx="10043654" cy="11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</a:t>
            </a:r>
            <a:r>
              <a:rPr lang="hu-HU">
                <a:latin typeface="+mn-lt"/>
                <a:ea typeface="Calibri" panose="020F0502020204030204" pitchFamily="34" charset="0"/>
              </a:rPr>
              <a:t>helynévi adatok dialektológiai forrásértéke</a:t>
            </a:r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1906F-1BF4-9DFB-8400-A05B740AF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682" y="1889787"/>
            <a:ext cx="11090636" cy="3831879"/>
          </a:xfrm>
        </p:spPr>
        <p:txBody>
          <a:bodyPr/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nyelvjárási alapforrások által fel nem dolgozott települések esetében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dialektológiai forrásokban nem tükröződő sajátosságok feltárása érdekében: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t, d, n, l 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hangok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 i 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előtti palatalizációja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meg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igekötő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g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-jének hasonulása 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bizonyos egyeztetési sajátosságok</a:t>
            </a:r>
          </a:p>
          <a:p>
            <a:pPr algn="just">
              <a:spcAft>
                <a:spcPts val="600"/>
              </a:spcAft>
            </a:pPr>
            <a:endParaRPr lang="hu-HU">
              <a:effectLst/>
              <a:latin typeface="+mn-lt"/>
              <a:ea typeface="Calibri" panose="020F0502020204030204" pitchFamily="34" charset="0"/>
            </a:endParaRPr>
          </a:p>
          <a:p>
            <a:pPr marL="9000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6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;p3">
            <a:extLst>
              <a:ext uri="{FF2B5EF4-FFF2-40B4-BE49-F238E27FC236}">
                <a16:creationId xmlns:a16="http://schemas.microsoft.com/office/drawing/2014/main" id="{7E7FA199-1899-0BDC-F67F-451E97F5C92E}"/>
              </a:ext>
            </a:extLst>
          </p:cNvPr>
          <p:cNvSpPr txBox="1">
            <a:spLocks/>
          </p:cNvSpPr>
          <p:nvPr/>
        </p:nvSpPr>
        <p:spPr>
          <a:xfrm>
            <a:off x="278681" y="1026311"/>
            <a:ext cx="5786105" cy="20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bg1"/>
                </a:solidFill>
                <a:latin typeface="Amen Display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4400" dirty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</a:t>
            </a:r>
          </a:p>
          <a:p>
            <a:r>
              <a:rPr lang="hu-HU" sz="4400" dirty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figyelmet!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010FA0-4FF1-85DF-A8D0-DA5DC5DAB4C1}"/>
              </a:ext>
            </a:extLst>
          </p:cNvPr>
          <p:cNvSpPr txBox="1">
            <a:spLocks/>
          </p:cNvSpPr>
          <p:nvPr/>
        </p:nvSpPr>
        <p:spPr>
          <a:xfrm>
            <a:off x="301560" y="3120101"/>
            <a:ext cx="5448186" cy="7484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2024</a:t>
            </a:r>
            <a:r>
              <a:rPr lang="en-GB" sz="1600">
                <a:solidFill>
                  <a:schemeClr val="bg1"/>
                </a:solidFill>
              </a:rPr>
              <a:t>. </a:t>
            </a:r>
            <a:r>
              <a:rPr lang="hu-HU" sz="1600">
                <a:solidFill>
                  <a:schemeClr val="bg1"/>
                </a:solidFill>
              </a:rPr>
              <a:t>november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hu-HU" sz="1600">
                <a:solidFill>
                  <a:schemeClr val="bg1"/>
                </a:solidFill>
              </a:rPr>
              <a:t>6</a:t>
            </a:r>
            <a:r>
              <a:rPr lang="en-GB" sz="160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Kép helye 13" descr="A képen térkép, atlasz, szöveg látható&#10;&#10;Automatikusan generált leírás">
            <a:extLst>
              <a:ext uri="{FF2B5EF4-FFF2-40B4-BE49-F238E27FC236}">
                <a16:creationId xmlns:a16="http://schemas.microsoft.com/office/drawing/2014/main" id="{826F44A1-8D55-7233-EA27-F2A3ED4CB2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804" r="29804"/>
          <a:stretch>
            <a:fillRect/>
          </a:stretch>
        </p:blipFill>
        <p:spPr>
          <a:xfrm>
            <a:off x="6311900" y="300038"/>
            <a:ext cx="5589588" cy="6280150"/>
          </a:xfrm>
        </p:spPr>
      </p:pic>
    </p:spTree>
    <p:extLst>
      <p:ext uri="{BB962C8B-B14F-4D97-AF65-F5344CB8AC3E}">
        <p14:creationId xmlns:p14="http://schemas.microsoft.com/office/powerpoint/2010/main" val="210151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/>
              <a:t>A helynevek dialektológiai vizsgálatokban betöltött szerepe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A91F-7491-E65A-B88C-4FE2C3B7E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682" y="2539825"/>
            <a:ext cx="5923860" cy="38318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a nyelvjárási adatok hiánya miatt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a nyelvjárási sajátosságok tükröződésének hiánya miatt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a források kiadása óta eltelt időbeli távolság miatt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az átmeneti jellegű területek nyelvjárási sajátosságai megismerésének lehetősége miatt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/>
          </a:p>
        </p:txBody>
      </p:sp>
      <p:pic>
        <p:nvPicPr>
          <p:cNvPr id="5" name="Kép 4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78264479-900B-9AE6-0517-34BF2FC92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6" b="5161"/>
          <a:stretch/>
        </p:blipFill>
        <p:spPr>
          <a:xfrm>
            <a:off x="6889532" y="1742303"/>
            <a:ext cx="4504456" cy="42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/>
              <a:t>Betelepülések Polgárra és környékére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A91F-7491-E65A-B88C-4FE2C3B7E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6" y="2128345"/>
            <a:ext cx="11090636" cy="38318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az áttelepülések okai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Polgár</a:t>
            </a:r>
          </a:p>
          <a:p>
            <a:pPr marL="900000" lvl="2" indent="-342900">
              <a:buFont typeface="Arial" panose="020B0604020202020204" pitchFamily="34" charset="0"/>
              <a:buChar char="•"/>
            </a:pPr>
            <a:r>
              <a:rPr lang="hu-HU"/>
              <a:t>Nógrád és Hont megyéből (pl</a:t>
            </a:r>
            <a:r>
              <a:rPr lang="hu-HU">
                <a:latin typeface="+mn-lt"/>
              </a:rPr>
              <a:t>. 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Cserhátszentiván, Terbegéc) </a:t>
            </a:r>
          </a:p>
          <a:p>
            <a:pPr marL="900000" lvl="2" indent="-342900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Heves, Borsod megyéből </a:t>
            </a:r>
          </a:p>
          <a:p>
            <a:pPr marL="900000" lvl="2" indent="-342900">
              <a:buFont typeface="Arial" panose="020B0604020202020204" pitchFamily="34" charset="0"/>
              <a:buChar char="•"/>
            </a:pPr>
            <a:r>
              <a:rPr lang="hu-HU">
                <a:latin typeface="+mn-lt"/>
                <a:ea typeface="Calibri" panose="020F0502020204030204" pitchFamily="34" charset="0"/>
              </a:rPr>
              <a:t>„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matyó felülrétegzés”: Szentistván, Mezőkövesd, Keresztes </a:t>
            </a:r>
          </a:p>
          <a:p>
            <a:pPr marL="342000" indent="-285750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Tiszagyulaháza </a:t>
            </a:r>
          </a:p>
          <a:p>
            <a:pPr marL="900000" lvl="1" indent="-285750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Polgárról</a:t>
            </a:r>
          </a:p>
          <a:p>
            <a:pPr marL="900000" lvl="1" indent="-285750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dél-borsodi katolikus településekről</a:t>
            </a:r>
          </a:p>
          <a:p>
            <a:pPr marL="342000" indent="-285750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j-lt"/>
                <a:ea typeface="Calibri" panose="020F0502020204030204" pitchFamily="34" charset="0"/>
              </a:rPr>
              <a:t>Újtikos</a:t>
            </a:r>
          </a:p>
          <a:p>
            <a:pPr marL="900000" indent="-285750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j-lt"/>
                <a:ea typeface="Calibri" panose="020F0502020204030204" pitchFamily="34" charset="0"/>
              </a:rPr>
              <a:t>Polgárról</a:t>
            </a:r>
          </a:p>
          <a:p>
            <a:pPr marL="900000" indent="-285750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j-lt"/>
                <a:ea typeface="Calibri" panose="020F0502020204030204" pitchFamily="34" charset="0"/>
              </a:rPr>
              <a:t>a borsodi, hevesi palóc-matyó községekből</a:t>
            </a:r>
          </a:p>
          <a:p>
            <a:pPr marL="900000" lvl="1" indent="-285750">
              <a:buFont typeface="Arial" panose="020B0604020202020204" pitchFamily="34" charset="0"/>
              <a:buChar char="•"/>
            </a:pPr>
            <a:endParaRPr lang="hu-HU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3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/>
              <a:t>Betelepülések Polgárra és környékére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A91F-7491-E65A-B88C-4FE2C3B7E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6" y="2128345"/>
            <a:ext cx="11090636" cy="3831879"/>
          </a:xfrm>
        </p:spPr>
        <p:txBody>
          <a:bodyPr/>
          <a:lstStyle/>
          <a:p>
            <a:pPr marL="342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Újszentmargita</a:t>
            </a:r>
          </a:p>
          <a:p>
            <a:pPr marL="900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Szentistvánról, Szihalomról, Mezőtárkányról és Tarnaszentmiklósról</a:t>
            </a:r>
          </a:p>
          <a:p>
            <a:pPr marL="342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Egyek</a:t>
            </a:r>
          </a:p>
          <a:p>
            <a:pPr marL="900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Szihalom, Kömlő, Tiszanána, illetve Tarnalelesz vidékéről </a:t>
            </a:r>
          </a:p>
          <a:p>
            <a:pPr marL="900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Mezőkövesdről</a:t>
            </a:r>
          </a:p>
          <a:p>
            <a:pPr marL="900000" indent="-342900" algn="just">
              <a:buFont typeface="Arial" panose="020B0604020202020204" pitchFamily="34" charset="0"/>
              <a:buChar char="•"/>
            </a:pPr>
            <a:endParaRPr lang="hu-HU">
              <a:effectLst/>
              <a:latin typeface="+mn-lt"/>
              <a:ea typeface="Calibri" panose="020F0502020204030204" pitchFamily="34" charset="0"/>
            </a:endParaRPr>
          </a:p>
          <a:p>
            <a:pPr marL="557100" lvl="2"/>
            <a:endParaRPr lang="hu-HU">
              <a:effectLst/>
              <a:latin typeface="+mj-lt"/>
              <a:ea typeface="Calibri" panose="020F0502020204030204" pitchFamily="34" charset="0"/>
            </a:endParaRPr>
          </a:p>
          <a:p>
            <a:pPr marL="900000" lvl="1" indent="-285750">
              <a:buFont typeface="Arial" panose="020B0604020202020204" pitchFamily="34" charset="0"/>
              <a:buChar char="•"/>
            </a:pPr>
            <a:endParaRPr lang="hu-HU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3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/>
              <a:t>A valószínűsíthető kibocsátó területek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A91F-7491-E65A-B88C-4FE2C3B7E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682" y="1889787"/>
            <a:ext cx="11090636" cy="383187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az Ipoly vidéki (pl. Terbegec) és középpalóc (pl. Tarnalelesz, Cserhátszentiván) nyelvjáráscsoport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Zagyva–Tarna–Tisza vidék nyelvjárásai (pl. Tarnaszentmiklós, Tiszanána, Kömlő, Mezőtárkány, Szentistván, Szihalom stb.) </a:t>
            </a:r>
          </a:p>
          <a:p>
            <a:pPr marL="1800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palóc sajátosságok </a:t>
            </a:r>
          </a:p>
          <a:p>
            <a:pPr marL="2520000" lvl="1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t, d, n, l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palatalizációja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 i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előtt, a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meg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igekötő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g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-jének hasonulása, a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teteji: tetejë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birtokos személyjeles alakok, </a:t>
            </a:r>
            <a:r>
              <a:rPr lang="hu-HU">
                <a:latin typeface="+mn-lt"/>
                <a:ea typeface="Calibri" panose="020F0502020204030204" pitchFamily="34" charset="0"/>
              </a:rPr>
              <a:t>a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mondi, mënnyünk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’megyünk’ típusú alakok </a:t>
            </a:r>
          </a:p>
          <a:p>
            <a:pPr marL="1800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a keleti nyelvjárások sajátosságai </a:t>
            </a:r>
          </a:p>
          <a:p>
            <a:pPr marL="2520000" indent="-342900" algn="just">
              <a:buFont typeface="Arial" panose="020B0604020202020204" pitchFamily="34" charset="0"/>
              <a:buChar char="•"/>
            </a:pPr>
            <a:r>
              <a:rPr lang="hu-HU">
                <a:effectLst/>
                <a:latin typeface="+mn-lt"/>
                <a:ea typeface="Calibri" panose="020F0502020204030204" pitchFamily="34" charset="0"/>
              </a:rPr>
              <a:t>erős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í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-zés, erős diftongálás, </a:t>
            </a:r>
            <a:r>
              <a:rPr lang="hu-HU" i="1">
                <a:effectLst/>
                <a:latin typeface="+mn-lt"/>
                <a:ea typeface="Calibri" panose="020F0502020204030204" pitchFamily="34" charset="0"/>
              </a:rPr>
              <a:t>lú, kű</a:t>
            </a:r>
            <a:r>
              <a:rPr lang="hu-HU">
                <a:effectLst/>
                <a:latin typeface="+mn-lt"/>
                <a:ea typeface="Calibri" panose="020F0502020204030204" pitchFamily="34" charset="0"/>
              </a:rPr>
              <a:t> alakok stb. </a:t>
            </a:r>
          </a:p>
          <a:p>
            <a:pPr marL="557100" lvl="2"/>
            <a:endParaRPr lang="hu-HU">
              <a:effectLst/>
              <a:latin typeface="+mj-lt"/>
              <a:ea typeface="Calibri" panose="020F0502020204030204" pitchFamily="34" charset="0"/>
            </a:endParaRPr>
          </a:p>
          <a:p>
            <a:pPr marL="900000" lvl="1" indent="-285750">
              <a:buFont typeface="Arial" panose="020B0604020202020204" pitchFamily="34" charset="0"/>
              <a:buChar char="•"/>
            </a:pPr>
            <a:endParaRPr lang="hu-HU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1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közép-tiszántúli nyelvjáráscsoportra jellemző sajátosságok 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A91F-7491-E65A-B88C-4FE2C3B7E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7" y="2286000"/>
            <a:ext cx="11090636" cy="3831879"/>
          </a:xfrm>
        </p:spPr>
        <p:txBody>
          <a:bodyPr/>
          <a:lstStyle/>
          <a:p>
            <a:pPr marL="614250" lvl="1"/>
            <a:endParaRPr lang="hu-HU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B280E95-9797-0A06-8D6C-F3C9F61D1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3" t="37629" r="10000" b="20631"/>
          <a:stretch/>
        </p:blipFill>
        <p:spPr>
          <a:xfrm>
            <a:off x="1101364" y="2580968"/>
            <a:ext cx="9871436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9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közép-tiszántúli nyelvjáráscsoportra jellemző sajátosságok 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A91F-7491-E65A-B88C-4FE2C3B7E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7" y="2067004"/>
            <a:ext cx="11090636" cy="3831879"/>
          </a:xfrm>
        </p:spPr>
        <p:txBody>
          <a:bodyPr/>
          <a:lstStyle/>
          <a:p>
            <a:pPr algn="just"/>
            <a:endParaRPr lang="hu-HU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>
              <a:effectLst/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>
              <a:effectLst/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hu-HU"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marL="900000" lvl="1" indent="-285750">
              <a:buFont typeface="Arial" panose="020B0604020202020204" pitchFamily="34" charset="0"/>
              <a:buChar char="•"/>
            </a:pPr>
            <a:endParaRPr lang="hu-HU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45E5D39-B1D3-50CC-20CA-BBF62D1AD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3" t="27946" r="13750" b="44394"/>
          <a:stretch/>
        </p:blipFill>
        <p:spPr>
          <a:xfrm>
            <a:off x="722672" y="2138511"/>
            <a:ext cx="9839057" cy="205003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45E5D39-B1D3-50CC-20CA-BBF62D1AD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3" t="54213" r="13750" b="18049"/>
          <a:stretch/>
        </p:blipFill>
        <p:spPr>
          <a:xfrm>
            <a:off x="722672" y="4085303"/>
            <a:ext cx="9839057" cy="2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Palóc nyelvjárási régióra jellemző sajátosságok</a:t>
            </a:r>
            <a:endParaRPr lang="en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6DB6A5-BD08-7F83-C0DE-FEED51C1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27086" r="7218" b="50614"/>
          <a:stretch/>
        </p:blipFill>
        <p:spPr>
          <a:xfrm>
            <a:off x="59003" y="1993021"/>
            <a:ext cx="12077185" cy="187105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C6DB6A5-BD08-7F83-C0DE-FEED51C1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49210" r="7218" b="32709"/>
          <a:stretch/>
        </p:blipFill>
        <p:spPr>
          <a:xfrm>
            <a:off x="59003" y="3849329"/>
            <a:ext cx="12077185" cy="15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3B374-33C0-F22E-21A2-CB3887D2CE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>
                <a:effectLst/>
                <a:latin typeface="+mn-lt"/>
                <a:ea typeface="Calibri" panose="020F0502020204030204" pitchFamily="34" charset="0"/>
              </a:rPr>
              <a:t>A Palóc nyelvjárási régióra jellemző sajátosságok</a:t>
            </a:r>
            <a:endParaRPr lang="en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6DB6A5-BD08-7F83-C0DE-FEED51C1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66431" r="7218" b="19441"/>
          <a:stretch/>
        </p:blipFill>
        <p:spPr>
          <a:xfrm>
            <a:off x="264269" y="1696063"/>
            <a:ext cx="12020546" cy="117987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C6DB6A5-BD08-7F83-C0DE-FEED51C1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79323" r="7218" b="10434"/>
          <a:stretch/>
        </p:blipFill>
        <p:spPr>
          <a:xfrm>
            <a:off x="264269" y="2772697"/>
            <a:ext cx="12020546" cy="8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315</Words>
  <Application>Microsoft Office PowerPoint</Application>
  <PresentationFormat>Szélesvásznú</PresentationFormat>
  <Paragraphs>60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Courier New</vt:lpstr>
      <vt:lpstr>Arial</vt:lpstr>
      <vt:lpstr>Calibri</vt:lpstr>
      <vt:lpstr>Times New Roman</vt:lpstr>
      <vt:lpstr>Symbol</vt:lpstr>
      <vt:lpstr>Office-téma</vt:lpstr>
      <vt:lpstr>Dia</vt:lpstr>
      <vt:lpstr>2_Office-téma</vt:lpstr>
      <vt:lpstr>Nyelvjárási sajátosságok  Polgár és környéke helynévanyagában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Jókuthy Emese</dc:creator>
  <cp:lastModifiedBy>Dr. Gacsályi-Bába Barbara</cp:lastModifiedBy>
  <cp:revision>112</cp:revision>
  <cp:lastPrinted>2024-01-18T16:18:26Z</cp:lastPrinted>
  <dcterms:modified xsi:type="dcterms:W3CDTF">2024-10-31T17:35:08Z</dcterms:modified>
</cp:coreProperties>
</file>